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2" r:id="rId15"/>
    <p:sldId id="281" r:id="rId16"/>
    <p:sldId id="267" r:id="rId17"/>
    <p:sldId id="271" r:id="rId18"/>
    <p:sldId id="272" r:id="rId19"/>
    <p:sldId id="273" r:id="rId20"/>
    <p:sldId id="275" r:id="rId21"/>
    <p:sldId id="274" r:id="rId22"/>
    <p:sldId id="268" r:id="rId23"/>
    <p:sldId id="276" r:id="rId24"/>
    <p:sldId id="277" r:id="rId25"/>
    <p:sldId id="278" r:id="rId26"/>
    <p:sldId id="269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damoha/project1_spotify/blob/main/Final_Data_2012_2022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latin typeface="+mj-lt"/>
              </a:rPr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8" y="2298701"/>
            <a:ext cx="5776555" cy="3804662"/>
          </a:xfrm>
        </p:spPr>
        <p:txBody>
          <a:bodyPr anchor="ctr">
            <a:normAutofit fontScale="77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GB" sz="2200" b="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2: </a:t>
            </a:r>
            <a:r>
              <a:rPr lang="en-GB" sz="2200" b="0" dirty="0" err="1"/>
              <a:t>Speechiness</a:t>
            </a:r>
            <a:r>
              <a:rPr lang="en-GB" sz="2200" b="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5: Tbc (</a:t>
            </a:r>
            <a:r>
              <a:rPr lang="en-GB" sz="2200" b="0" dirty="0" err="1"/>
              <a:t>Itai</a:t>
            </a:r>
            <a:r>
              <a:rPr lang="en-GB" sz="2200" b="0" dirty="0"/>
              <a:t>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5D3C4-0636-AC49-7322-9888341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Energy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0F28-1737-DC2C-2C45-C14F293A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1549" y="5300330"/>
            <a:ext cx="3825572" cy="1314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shows a wide spread of energy values across each year.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minimal correlation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FBB49E-3BAD-1EB6-859D-EB34D579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5" y="528228"/>
            <a:ext cx="5670723" cy="574250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EE8A2-3260-6C35-A324-F7F4E166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7DB2-15F1-12B6-C578-F5F9EF4C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697" y="5037068"/>
            <a:ext cx="3530519" cy="114439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B4C630-9095-584D-B96E-71E947BB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895699"/>
            <a:ext cx="6039627" cy="5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9801-2B0B-1C15-390F-A44D1A5E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4233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Energy Rating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AA9B1-8147-F5D1-86A6-6508B1D2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2955386"/>
            <a:ext cx="3363687" cy="246475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B03218-75F6-7CDF-B311-76AA0E93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882930"/>
            <a:ext cx="6085217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47B6F-4BE9-1AFD-6145-508E724F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462D-2946-1CB3-3A28-A6D07024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5C3A2-F6AB-5DF7-159B-DF1FDF55ED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/>
              <a:t>The energy value is not related to a song’s popularity. </a:t>
            </a:r>
          </a:p>
          <a:p>
            <a:r>
              <a:rPr lang="en-US" b="0" dirty="0"/>
              <a:t>In the top 100 over the years we can find songs with high and low values of energy. </a:t>
            </a:r>
          </a:p>
          <a:p>
            <a:endParaRPr lang="en-US" b="0" dirty="0"/>
          </a:p>
          <a:p>
            <a:r>
              <a:rPr lang="en-US" b="0" dirty="0"/>
              <a:t>Over the last 10 years, the average of the energy value of the songs decreased.</a:t>
            </a:r>
          </a:p>
          <a:p>
            <a:r>
              <a:rPr lang="en-US" b="0" dirty="0"/>
              <a:t>    </a:t>
            </a:r>
          </a:p>
          <a:p>
            <a:r>
              <a:rPr lang="en-US" b="0" dirty="0"/>
              <a:t>In 2020, the average of the energy value of the top 100 was the lowest and the max value was also the lowest on the last 10 years.</a:t>
            </a:r>
            <a:endParaRPr lang="en-GB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62E06-590F-FCD6-3010-BCBF13CB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C814FC-32B2-AFFB-3416-A591515D7B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6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1832123"/>
            <a:ext cx="8248649" cy="6824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- The higher the value the more spoken word the song contains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3495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song with the highest </a:t>
            </a:r>
            <a:r>
              <a:rPr lang="en-US" sz="2400" b="1" dirty="0" err="1"/>
              <a:t>speechiness</a:t>
            </a:r>
            <a:r>
              <a:rPr lang="en-US" sz="2400" b="1" dirty="0"/>
              <a:t> was Yes Indeed </a:t>
            </a:r>
          </a:p>
          <a:p>
            <a:r>
              <a:rPr lang="en-US" sz="2400" b="1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619876" y="3061588"/>
            <a:ext cx="4638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song with the lowest </a:t>
            </a:r>
            <a:r>
              <a:rPr lang="en-US" sz="2400" b="1" dirty="0" err="1"/>
              <a:t>speechiness</a:t>
            </a:r>
            <a:r>
              <a:rPr lang="en-US" sz="2400" b="1" dirty="0"/>
              <a:t> was Perfect by Ed Sheeran in 2017 at No.10</a:t>
            </a:r>
            <a:endParaRPr lang="en-GB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3" y="3661752"/>
            <a:ext cx="2333624" cy="2333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933450" y="4205316"/>
            <a:ext cx="205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3"/>
              </a:rPr>
              <a:t>https://open.spotify.com/track/6vN77lE9LK6HP2DewaN6HZ</a:t>
            </a:r>
            <a:r>
              <a:rPr lang="en-GB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1" y="3718849"/>
            <a:ext cx="2333624" cy="2333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710363" y="4366899"/>
            <a:ext cx="222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https://open.spotify.com/track/0tgVpDi06FyKpA1z0VMD4v?si=556be056e14e48c6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0.003053302093949737</a:t>
            </a:r>
          </a:p>
          <a:p>
            <a:r>
              <a:rPr lang="en-US" sz="2400" dirty="0"/>
              <a:t>The correlation between both factors is 0.06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91163" y="4356694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24" y="2218347"/>
            <a:ext cx="4901587" cy="35301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187261" y="2687546"/>
            <a:ext cx="50351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r-value</a:t>
            </a:r>
            <a:r>
              <a:rPr lang="en-US" sz="3200" dirty="0"/>
              <a:t> is: 0.030076461345042268</a:t>
            </a:r>
          </a:p>
          <a:p>
            <a:r>
              <a:rPr lang="en-US" sz="3200" dirty="0"/>
              <a:t>The correlation between both factors is -0.17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6845657" y="4249137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Wrapped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90" y="2089298"/>
            <a:ext cx="6083710" cy="3827722"/>
          </a:xfrm>
        </p:spPr>
        <p:txBody>
          <a:bodyPr anchor="ctr">
            <a:normAutofit/>
          </a:bodyPr>
          <a:lstStyle/>
          <a:p>
            <a:r>
              <a:rPr lang="en-GB" sz="3600" b="0" dirty="0"/>
              <a:t>Every year Spotify release its data analysis regarding the most played, highest trending songs for the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4" y="1972340"/>
            <a:ext cx="3934734" cy="38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has been decreasing over the last 5 years </a:t>
            </a:r>
          </a:p>
          <a:p>
            <a:pPr algn="ctr"/>
            <a:r>
              <a:rPr lang="en-GB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78530" y="5124385"/>
            <a:ext cx="336368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ADD IN WHAT THIS MEANS!!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40" y="617195"/>
            <a:ext cx="3698584" cy="262297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55" y="3561903"/>
            <a:ext cx="3057785" cy="265792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is lowest on the 1 to 20 top tracks than then 81-100 tracks on average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 there are lots of outliers for each bracket so this is not a good use of the data to </a:t>
            </a:r>
            <a:r>
              <a:rPr lang="en-US"/>
              <a:t>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95" y="1656784"/>
            <a:ext cx="3995225" cy="227604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895" y="4129775"/>
            <a:ext cx="3910819" cy="1308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4D49F8-09DB-C295-B06D-8817F14A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757481"/>
            <a:ext cx="2835835" cy="22686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B9612E-95A5-8606-927C-04ADBD02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3716593"/>
            <a:ext cx="2835835" cy="22686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5E67E-8609-41EA-70C9-E3182FCE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A0CF3-0B2A-7ECD-559D-767DC3F75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53BAF8-9C82-D07A-349D-029C6A03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29" y="556590"/>
            <a:ext cx="5520855" cy="55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on resting in his throne">
            <a:extLst>
              <a:ext uri="{FF2B5EF4-FFF2-40B4-BE49-F238E27FC236}">
                <a16:creationId xmlns:a16="http://schemas.microsoft.com/office/drawing/2014/main" id="{2D5F3B0B-70BB-92AF-3625-469F5544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" b="1185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BFA50-3A08-96AF-E3E7-27EDBF31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19" y="1190036"/>
            <a:ext cx="2515263" cy="29462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??? Itai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BB82E-71A4-8F7A-8089-20B0D565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0119" y="4405256"/>
            <a:ext cx="2443783" cy="12627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9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24" y="971795"/>
            <a:ext cx="5467001" cy="1606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1409949" y="2672438"/>
            <a:ext cx="5361142" cy="276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Our Clients – Penny Panda and Percy Python want to be in the Top 10 of Spotify Wrapped 2023 but have no idea how to get there!!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690052" y="661942"/>
            <a:ext cx="2715368" cy="257552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1" y="2572738"/>
            <a:ext cx="10333074" cy="2599888"/>
          </a:xfrm>
        </p:spPr>
        <p:txBody>
          <a:bodyPr numCol="3">
            <a:normAutofit fontScale="62500" lnSpcReduction="20000"/>
          </a:bodyPr>
          <a:lstStyle/>
          <a:p>
            <a:r>
              <a:rPr lang="en-US" dirty="0"/>
              <a:t> a)	Artist, </a:t>
            </a:r>
          </a:p>
          <a:p>
            <a:r>
              <a:rPr lang="en-US" dirty="0"/>
              <a:t>b)	Album	</a:t>
            </a:r>
          </a:p>
          <a:p>
            <a:r>
              <a:rPr lang="en-US" dirty="0"/>
              <a:t>c)	</a:t>
            </a:r>
            <a:r>
              <a:rPr lang="en-US" dirty="0" err="1"/>
              <a:t>Track_name</a:t>
            </a:r>
            <a:r>
              <a:rPr lang="en-US" dirty="0"/>
              <a:t>	</a:t>
            </a:r>
          </a:p>
          <a:p>
            <a:r>
              <a:rPr lang="en-US" dirty="0"/>
              <a:t>d)	</a:t>
            </a:r>
            <a:r>
              <a:rPr lang="en-US" dirty="0" err="1"/>
              <a:t>Track_id</a:t>
            </a:r>
            <a:r>
              <a:rPr lang="en-US" dirty="0"/>
              <a:t>	</a:t>
            </a:r>
          </a:p>
          <a:p>
            <a:r>
              <a:rPr lang="en-US" dirty="0"/>
              <a:t>e)	Danceability	</a:t>
            </a:r>
          </a:p>
          <a:p>
            <a:r>
              <a:rPr lang="en-US" dirty="0"/>
              <a:t>f)	Energy	</a:t>
            </a:r>
          </a:p>
          <a:p>
            <a:r>
              <a:rPr lang="en-US" dirty="0"/>
              <a:t>g)	Key	</a:t>
            </a:r>
          </a:p>
          <a:p>
            <a:r>
              <a:rPr lang="en-US" dirty="0"/>
              <a:t>h)	Loudness	</a:t>
            </a:r>
          </a:p>
          <a:p>
            <a:r>
              <a:rPr lang="en-US" dirty="0" err="1"/>
              <a:t>i</a:t>
            </a:r>
            <a:r>
              <a:rPr lang="en-US" dirty="0"/>
              <a:t>)	Mode	</a:t>
            </a:r>
          </a:p>
          <a:p>
            <a:r>
              <a:rPr lang="en-US" dirty="0"/>
              <a:t>j)	</a:t>
            </a:r>
            <a:r>
              <a:rPr lang="en-US" dirty="0" err="1"/>
              <a:t>Speechiness</a:t>
            </a:r>
            <a:r>
              <a:rPr lang="en-US" dirty="0"/>
              <a:t>	</a:t>
            </a:r>
          </a:p>
          <a:p>
            <a:r>
              <a:rPr lang="en-US" dirty="0"/>
              <a:t>k)	</a:t>
            </a:r>
            <a:r>
              <a:rPr lang="en-US" dirty="0" err="1"/>
              <a:t>Instrumentalness</a:t>
            </a:r>
            <a:endParaRPr lang="en-US" dirty="0"/>
          </a:p>
          <a:p>
            <a:r>
              <a:rPr lang="en-US" dirty="0"/>
              <a:t>l)	Liveness	</a:t>
            </a:r>
          </a:p>
          <a:p>
            <a:r>
              <a:rPr lang="en-US" dirty="0"/>
              <a:t>m)	Valence	</a:t>
            </a:r>
          </a:p>
          <a:p>
            <a:r>
              <a:rPr lang="en-US" dirty="0"/>
              <a:t>n)	Tempo	</a:t>
            </a:r>
          </a:p>
          <a:p>
            <a:r>
              <a:rPr lang="en-US" dirty="0"/>
              <a:t>o)	</a:t>
            </a:r>
            <a:r>
              <a:rPr lang="en-US" dirty="0" err="1"/>
              <a:t>Duration_ms</a:t>
            </a:r>
            <a:r>
              <a:rPr lang="en-US" dirty="0"/>
              <a:t>	</a:t>
            </a:r>
          </a:p>
          <a:p>
            <a:r>
              <a:rPr lang="en-US" dirty="0"/>
              <a:t>p)	</a:t>
            </a:r>
            <a:r>
              <a:rPr lang="en-US" dirty="0" err="1"/>
              <a:t>Time_signature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8064230" y="3911376"/>
            <a:ext cx="3501958" cy="203132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0990-1E3B-290E-C2C3-1A30CC8F2807}"/>
              </a:ext>
            </a:extLst>
          </p:cNvPr>
          <p:cNvSpPr txBox="1"/>
          <p:nvPr/>
        </p:nvSpPr>
        <p:spPr>
          <a:xfrm>
            <a:off x="499353" y="57118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Final Data can be found at </a:t>
            </a:r>
            <a:endParaRPr lang="en-GB" sz="1200" dirty="0">
              <a:hlinkClick r:id="rId2"/>
            </a:endParaRPr>
          </a:p>
          <a:p>
            <a:r>
              <a:rPr lang="en-GB" sz="1200" dirty="0">
                <a:hlinkClick r:id="rId2"/>
              </a:rPr>
              <a:t>https://github.com/hamdamoha/project1_spotify/blob/main/Final_Data_2012_2022.csv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Code can be found in - h</a:t>
            </a:r>
            <a:r>
              <a:rPr lang="en-GB" sz="1200" dirty="0">
                <a:hlinkClick r:id="rId7"/>
              </a:rPr>
              <a:t>ttps://github.com/hamdamoha/project1_spotify/blob/main/Spotify%20Extraction/Spotify_extraction.ipynb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When looking at the genre over the last 10 years we can see that the most popular categories are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Dance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Electronic Dance Music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Hip Hop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Pop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When we start to break this down by year, we can see that some of these genres have become less popular over time,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4">
      <a:majorFont>
        <a:latin typeface="The Serif Ha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274</TotalTime>
  <Words>973</Words>
  <Application>Microsoft Office PowerPoint</Application>
  <PresentationFormat>Widescreen</PresentationFormat>
  <Paragraphs>105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Abadi Extra Light</vt:lpstr>
      <vt:lpstr>Arial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Energy Distribution</vt:lpstr>
      <vt:lpstr>PowerPoint Presentation</vt:lpstr>
      <vt:lpstr>Energy Rating over time</vt:lpstr>
      <vt:lpstr>Energy Conclusion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Hypothesis 3: There is a direct correlation between “energy” and “danceability” features.</vt:lpstr>
      <vt:lpstr>PowerPoint Presentation</vt:lpstr>
      <vt:lpstr>PowerPoint Presentation</vt:lpstr>
      <vt:lpstr>PowerPoint Presentation</vt:lpstr>
      <vt:lpstr>Hypothesis 4: The number of followers an artist has an impact on their position in the top 50 (2022 only)</vt:lpstr>
      <vt:lpstr>??? Itai 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12</cp:revision>
  <dcterms:created xsi:type="dcterms:W3CDTF">2022-12-05T00:06:51Z</dcterms:created>
  <dcterms:modified xsi:type="dcterms:W3CDTF">2022-12-06T19:35:55Z</dcterms:modified>
</cp:coreProperties>
</file>